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8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661" r:id="rId2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91" Type="http://schemas.openxmlformats.org/officeDocument/2006/relationships/slide" Target="slides/slide17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D0414AC-AD0A-7444-1D1B-83941C0F808F}"/>
              </a:ext>
            </a:extLst>
          </p:cNvPr>
          <p:cNvSpPr>
            <a:spLocks noGrp="1" noChangeArrowheads="1"/>
          </p:cNvSpPr>
          <p:nvPr>
            <p:ph type="sldNum" sz="quarter" idx="5"/>
          </p:nvPr>
        </p:nvSpPr>
        <p:spPr>
          <a:ln/>
        </p:spPr>
        <p:txBody>
          <a:bodyPr/>
          <a:lstStyle/>
          <a:p>
            <a:pPr marL="0" marR="0" lvl="0" indent="0" algn="r" defTabSz="928688" rtl="0" eaLnBrk="0" fontAlgn="base" latinLnBrk="0" hangingPunct="0">
              <a:lnSpc>
                <a:spcPct val="100000"/>
              </a:lnSpc>
              <a:spcBef>
                <a:spcPct val="0"/>
              </a:spcBef>
              <a:spcAft>
                <a:spcPct val="0"/>
              </a:spcAft>
              <a:buClrTx/>
              <a:buSzTx/>
              <a:buFontTx/>
              <a:buNone/>
              <a:tabLst/>
              <a:defRPr/>
            </a:pPr>
            <a:fld id="{CD9ED4DD-5BFB-4ACA-81B6-5F8803255EA7}"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28688" rtl="0" eaLnBrk="0" fontAlgn="base" latinLnBrk="0" hangingPunct="0">
                <a:lnSpc>
                  <a:spcPct val="100000"/>
                </a:lnSpc>
                <a:spcBef>
                  <a:spcPct val="0"/>
                </a:spcBef>
                <a:spcAft>
                  <a:spcPct val="0"/>
                </a:spcAft>
                <a:buClrTx/>
                <a:buSzTx/>
                <a:buFontTx/>
                <a:buNone/>
                <a:tabLst/>
                <a:defRPr/>
              </a:pPr>
              <a:t>175</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61154" name="Rectangle 2">
            <a:extLst>
              <a:ext uri="{FF2B5EF4-FFF2-40B4-BE49-F238E27FC236}">
                <a16:creationId xmlns:a16="http://schemas.microsoft.com/office/drawing/2014/main" id="{2FA38C37-D3A5-1435-DBAE-E003FE336FEC}"/>
              </a:ext>
            </a:extLst>
          </p:cNvPr>
          <p:cNvSpPr>
            <a:spLocks noChangeArrowheads="1" noTextEdit="1"/>
          </p:cNvSpPr>
          <p:nvPr>
            <p:ph type="sldImg"/>
          </p:nvPr>
        </p:nvSpPr>
        <p:spPr>
          <a:xfrm>
            <a:off x="1177925" y="696913"/>
            <a:ext cx="4630738" cy="3473450"/>
          </a:xfrm>
          <a:ln/>
        </p:spPr>
      </p:sp>
      <p:sp>
        <p:nvSpPr>
          <p:cNvPr id="561155" name="Rectangle 3">
            <a:extLst>
              <a:ext uri="{FF2B5EF4-FFF2-40B4-BE49-F238E27FC236}">
                <a16:creationId xmlns:a16="http://schemas.microsoft.com/office/drawing/2014/main" id="{501E7D96-7E80-5E0A-91BC-157FD2FB633D}"/>
              </a:ext>
            </a:extLst>
          </p:cNvPr>
          <p:cNvSpPr>
            <a:spLocks noGrp="1" noChangeArrowheads="1"/>
          </p:cNvSpPr>
          <p:nvPr>
            <p:ph type="body" idx="1"/>
          </p:nvPr>
        </p:nvSpPr>
        <p:spPr>
          <a:xfrm>
            <a:off x="931863" y="4398963"/>
            <a:ext cx="5121275" cy="4175125"/>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21.xml"/><Relationship Id="rId2" Type="http://schemas.openxmlformats.org/officeDocument/2006/relationships/notesSlide" Target="../notesSlides/notesSlide80.xml"/></Relationships>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1026">
            <a:extLst>
              <a:ext uri="{FF2B5EF4-FFF2-40B4-BE49-F238E27FC236}">
                <a16:creationId xmlns:a16="http://schemas.microsoft.com/office/drawing/2014/main" id="{C1A6927C-E3F9-7F63-D71B-F216ECB261A9}"/>
              </a:ext>
            </a:extLst>
          </p:cNvPr>
          <p:cNvSpPr>
            <a:spLocks noChangeArrowheads="1"/>
          </p:cNvSpPr>
          <p:nvPr/>
        </p:nvSpPr>
        <p:spPr bwMode="auto">
          <a:xfrm>
            <a:off x="238125" y="979488"/>
            <a:ext cx="8680450" cy="938212"/>
          </a:xfrm>
          <a:prstGeom prst="rect">
            <a:avLst/>
          </a:prstGeom>
          <a:solidFill>
            <a:srgbClr val="CCFFCC">
              <a:alpha val="50000"/>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0" marR="0" lvl="0" indent="0" algn="l" defTabSz="914400" rtl="0" eaLnBrk="0" fontAlgn="base" latinLnBrk="0" hangingPunct="0">
              <a:lnSpc>
                <a:spcPct val="95000"/>
              </a:lnSpc>
              <a:spcBef>
                <a:spcPct val="75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EMEA</a:t>
            </a:r>
            <a:r>
              <a:rPr kumimoji="0" lang="en-US" altLang="zh-CN" sz="2400" b="1" i="0" u="none" strike="noStrike" kern="1200" cap="none" spc="0" normalizeH="0" baseline="50000" noProof="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definition: </a:t>
            </a:r>
            <a:r>
              <a:rPr kumimoji="0" lang="en-GB" altLang="zh-CN" sz="2000" b="1"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Pharmacogenomics</a:t>
            </a:r>
            <a:r>
              <a:rPr kumimoji="0" lang="en-GB" altLang="zh-CN"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applies genomic information to drug design, discovery and clinical development, reflecting the state or responses at cellular, tissue, individual or population levels.</a:t>
            </a:r>
            <a:endPar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60131" name="Rectangle 1027">
            <a:extLst>
              <a:ext uri="{FF2B5EF4-FFF2-40B4-BE49-F238E27FC236}">
                <a16:creationId xmlns:a16="http://schemas.microsoft.com/office/drawing/2014/main" id="{AEBFC8AE-2A17-35A5-717F-B6BD87AB535F}"/>
              </a:ext>
            </a:extLst>
          </p:cNvPr>
          <p:cNvSpPr>
            <a:spLocks noGrp="1" noChangeArrowheads="1"/>
          </p:cNvSpPr>
          <p:nvPr>
            <p:ph type="title"/>
          </p:nvPr>
        </p:nvSpPr>
        <p:spPr>
          <a:xfrm>
            <a:off x="152400" y="152400"/>
            <a:ext cx="8686800" cy="609600"/>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lIns="0" tIns="0" rIns="0" bIns="54864" anchor="b"/>
          <a:lstStyle/>
          <a:p>
            <a:r>
              <a:rPr lang="en-US" altLang="zh-CN">
                <a:ea typeface="宋体" panose="02010600030101010101" pitchFamily="2" charset="-122"/>
              </a:rPr>
              <a:t>Pharmacogenetics &amp; Pharmacogenomics</a:t>
            </a:r>
          </a:p>
        </p:txBody>
      </p:sp>
      <p:sp>
        <p:nvSpPr>
          <p:cNvPr id="560132" name="Line 1028">
            <a:extLst>
              <a:ext uri="{FF2B5EF4-FFF2-40B4-BE49-F238E27FC236}">
                <a16:creationId xmlns:a16="http://schemas.microsoft.com/office/drawing/2014/main" id="{106DE5A7-9426-82A9-80C2-351D3770E362}"/>
              </a:ext>
            </a:extLst>
          </p:cNvPr>
          <p:cNvSpPr>
            <a:spLocks noChangeShapeType="1"/>
          </p:cNvSpPr>
          <p:nvPr/>
        </p:nvSpPr>
        <p:spPr bwMode="auto">
          <a:xfrm>
            <a:off x="8229600" y="6602413"/>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60133" name="Rectangle 1029">
            <a:extLst>
              <a:ext uri="{FF2B5EF4-FFF2-40B4-BE49-F238E27FC236}">
                <a16:creationId xmlns:a16="http://schemas.microsoft.com/office/drawing/2014/main" id="{70AAAA09-3A9E-5D72-4481-261688F5DA32}"/>
              </a:ext>
            </a:extLst>
          </p:cNvPr>
          <p:cNvSpPr>
            <a:spLocks noChangeArrowheads="1"/>
          </p:cNvSpPr>
          <p:nvPr/>
        </p:nvSpPr>
        <p:spPr bwMode="auto">
          <a:xfrm>
            <a:off x="457200" y="889000"/>
            <a:ext cx="8229600" cy="12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9728" bIns="0"/>
          <a:lstStyle>
            <a:lvl1pPr>
              <a:spcBef>
                <a:spcPct val="20000"/>
              </a:spcBef>
              <a:buChar char="•"/>
              <a:defRPr sz="3200">
                <a:solidFill>
                  <a:schemeClr val="tx1"/>
                </a:solidFill>
                <a:latin typeface="Times New Roman" panose="02020603050405020304" pitchFamily="18" charset="0"/>
              </a:defRPr>
            </a:lvl1pPr>
            <a:lvl2pPr marL="114300">
              <a:spcBef>
                <a:spcPct val="20000"/>
              </a:spcBef>
              <a:buChar char="–"/>
              <a:defRPr sz="2800">
                <a:solidFill>
                  <a:schemeClr val="tx1"/>
                </a:solidFill>
                <a:latin typeface="Times New Roman" panose="02020603050405020304" pitchFamily="18" charset="0"/>
              </a:defRPr>
            </a:lvl2pPr>
            <a:lvl3pPr marL="460375" indent="3175">
              <a:spcBef>
                <a:spcPct val="20000"/>
              </a:spcBef>
              <a:buChar char="•"/>
              <a:defRPr sz="2400">
                <a:solidFill>
                  <a:schemeClr val="tx1"/>
                </a:solidFill>
                <a:latin typeface="Times New Roman" panose="02020603050405020304" pitchFamily="18" charset="0"/>
              </a:defRPr>
            </a:lvl3pPr>
            <a:lvl4pPr marL="1354138" indent="-222250">
              <a:spcBef>
                <a:spcPct val="20000"/>
              </a:spcBef>
              <a:buChar char="–"/>
              <a:defRPr sz="2000">
                <a:solidFill>
                  <a:schemeClr val="tx1"/>
                </a:solidFill>
                <a:latin typeface="Times New Roman" panose="02020603050405020304" pitchFamily="18" charset="0"/>
              </a:defRPr>
            </a:lvl4pPr>
            <a:lvl5pPr marL="1709738" indent="-222250">
              <a:spcBef>
                <a:spcPct val="20000"/>
              </a:spcBef>
              <a:buChar char="»"/>
              <a:defRPr sz="2000">
                <a:solidFill>
                  <a:schemeClr val="tx1"/>
                </a:solidFill>
                <a:latin typeface="Times New Roman" panose="02020603050405020304" pitchFamily="18" charset="0"/>
              </a:defRPr>
            </a:lvl5pPr>
            <a:lvl6pPr marL="2166938" indent="-22225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624138" indent="-22225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081338" indent="-22225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538538" indent="-22225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Char char="•"/>
              <a:tabLst/>
              <a:defRPr/>
            </a:pPr>
            <a:endParaRPr kumimoji="0" lang="zh-CN" altLang="zh-CN" sz="2000" b="0" i="1"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60134" name="Rectangle 1030">
            <a:extLst>
              <a:ext uri="{FF2B5EF4-FFF2-40B4-BE49-F238E27FC236}">
                <a16:creationId xmlns:a16="http://schemas.microsoft.com/office/drawing/2014/main" id="{4B177C16-51B6-7E02-F5B2-39147C099C10}"/>
              </a:ext>
            </a:extLst>
          </p:cNvPr>
          <p:cNvSpPr>
            <a:spLocks noChangeArrowheads="1"/>
          </p:cNvSpPr>
          <p:nvPr/>
        </p:nvSpPr>
        <p:spPr bwMode="auto">
          <a:xfrm>
            <a:off x="228600" y="2371725"/>
            <a:ext cx="8680450" cy="1455738"/>
          </a:xfrm>
          <a:prstGeom prst="rect">
            <a:avLst/>
          </a:prstGeom>
          <a:solidFill>
            <a:srgbClr val="99CCFF">
              <a:alpha val="50000"/>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0" marR="0" lvl="0" indent="0" algn="l" defTabSz="914400" rtl="0" eaLnBrk="0" fontAlgn="base" latinLnBrk="0" hangingPunct="0">
              <a:lnSpc>
                <a:spcPct val="95000"/>
              </a:lnSpc>
              <a:spcBef>
                <a:spcPct val="75000"/>
              </a:spcBef>
              <a:spcAft>
                <a:spcPct val="0"/>
              </a:spcAft>
              <a:buClrTx/>
              <a:buSzTx/>
              <a:buFontTx/>
              <a:buNone/>
              <a:tabLst/>
              <a:defRPr/>
            </a:pPr>
            <a:r>
              <a:rPr kumimoji="0" lang="en-US" altLang="zh-CN" sz="15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PWG definition: </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Pharmacogenetics: </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study of DNA sequence variation as it relates to differential drug response. </a:t>
            </a:r>
          </a:p>
          <a:p>
            <a:pPr marL="0" marR="0" lvl="0" indent="0" algn="l" defTabSz="914400" rtl="0" eaLnBrk="0" fontAlgn="base" latinLnBrk="0" hangingPunct="0">
              <a:lnSpc>
                <a:spcPct val="95000"/>
              </a:lnSpc>
              <a:spcBef>
                <a:spcPct val="75000"/>
              </a:spcBef>
              <a:spcAft>
                <a:spcPct val="0"/>
              </a:spcAft>
              <a:buClrTx/>
              <a:buSzTx/>
              <a:buFontTx/>
              <a:buNone/>
              <a:tabLst/>
              <a:defRPr/>
            </a:pP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Pharmacogenomics: </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study of the genome and its products (including RNA and protein) as it relates to drug discovery and development.</a:t>
            </a:r>
            <a:endParaRPr kumimoji="0" lang="en-GB" altLang="zh-CN"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60135" name="Rectangle 1031">
            <a:extLst>
              <a:ext uri="{FF2B5EF4-FFF2-40B4-BE49-F238E27FC236}">
                <a16:creationId xmlns:a16="http://schemas.microsoft.com/office/drawing/2014/main" id="{486F1D3A-C10B-3B16-2DB3-D436CF5328CA}"/>
              </a:ext>
            </a:extLst>
          </p:cNvPr>
          <p:cNvSpPr>
            <a:spLocks noChangeArrowheads="1"/>
          </p:cNvSpPr>
          <p:nvPr/>
        </p:nvSpPr>
        <p:spPr bwMode="auto">
          <a:xfrm>
            <a:off x="228600" y="6400800"/>
            <a:ext cx="3660775" cy="144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algn="ctr" defTabSz="914400" rtl="0" eaLnBrk="0" fontAlgn="base" latinLnBrk="0" hangingPunct="0">
              <a:lnSpc>
                <a:spcPct val="95000"/>
              </a:lnSpc>
              <a:spcBef>
                <a:spcPct val="0"/>
              </a:spcBef>
              <a:spcAft>
                <a:spcPct val="0"/>
              </a:spcAft>
              <a:buClrTx/>
              <a:buSzTx/>
              <a:buFontTx/>
              <a:buNone/>
              <a:tabLst/>
              <a:defRPr/>
            </a:pPr>
            <a:r>
              <a:rPr kumimoji="0" lang="en-US" altLang="zh-CN" sz="10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 The European Agency for the Evaluation of Medicinal Products</a:t>
            </a:r>
          </a:p>
        </p:txBody>
      </p:sp>
      <p:sp>
        <p:nvSpPr>
          <p:cNvPr id="560137" name="Rectangle 1033">
            <a:extLst>
              <a:ext uri="{FF2B5EF4-FFF2-40B4-BE49-F238E27FC236}">
                <a16:creationId xmlns:a16="http://schemas.microsoft.com/office/drawing/2014/main" id="{14CDBC56-DC0F-E2BF-E6F6-F09782F313B8}"/>
              </a:ext>
            </a:extLst>
          </p:cNvPr>
          <p:cNvSpPr>
            <a:spLocks noChangeArrowheads="1"/>
          </p:cNvSpPr>
          <p:nvPr/>
        </p:nvSpPr>
        <p:spPr bwMode="auto">
          <a:xfrm>
            <a:off x="228600" y="4283075"/>
            <a:ext cx="8680450" cy="1630363"/>
          </a:xfrm>
          <a:prstGeom prst="rect">
            <a:avLst/>
          </a:prstGeom>
          <a:solidFill>
            <a:srgbClr val="FFFF66">
              <a:alpha val="50000"/>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0" marR="0" lvl="0" indent="0" algn="l" defTabSz="914400" rtl="0" eaLnBrk="0" fontAlgn="base" latinLnBrk="0" hangingPunct="0">
              <a:lnSpc>
                <a:spcPct val="95000"/>
              </a:lnSpc>
              <a:spcBef>
                <a:spcPct val="75000"/>
              </a:spcBef>
              <a:spcAft>
                <a:spcPct val="0"/>
              </a:spcAft>
              <a:buClrTx/>
              <a:buSzTx/>
              <a:buFontTx/>
              <a:buNone/>
              <a:tabLst/>
              <a:defRPr/>
            </a:pPr>
            <a:r>
              <a:rPr kumimoji="0" lang="en-US" altLang="zh-CN" sz="19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Lilly Definitions:</a:t>
            </a:r>
          </a:p>
          <a:p>
            <a:pPr marL="457200" marR="0" lvl="1" indent="0" algn="l" defTabSz="914400" rtl="0" eaLnBrk="0" fontAlgn="base" latinLnBrk="0" hangingPunct="0">
              <a:lnSpc>
                <a:spcPct val="95000"/>
              </a:lnSpc>
              <a:spcBef>
                <a:spcPct val="25000"/>
              </a:spcBef>
              <a:spcAft>
                <a:spcPct val="0"/>
              </a:spcAft>
              <a:buClrTx/>
              <a:buSzPct val="80000"/>
              <a:buFontTx/>
              <a:buNone/>
              <a:tabLst/>
              <a:defRPr/>
            </a:pPr>
            <a:r>
              <a:rPr kumimoji="0" lang="en-GB" altLang="zh-CN" sz="1800" b="1" i="1" u="none" strike="noStrike" kern="1200" cap="none" spc="0" normalizeH="0" baseline="0" noProof="0">
                <a:ln>
                  <a:noFill/>
                </a:ln>
                <a:solidFill>
                  <a:srgbClr val="000000"/>
                </a:solidFill>
                <a:effectLst/>
                <a:uLnTx/>
                <a:uFillTx/>
                <a:latin typeface="Arial" panose="020B0604020202020204" pitchFamily="34" charset="0"/>
                <a:ea typeface="+mn-ea"/>
                <a:cs typeface="+mn-cs"/>
              </a:rPr>
              <a:t>Discovery Genetics</a:t>
            </a:r>
            <a:r>
              <a:rPr kumimoji="0" lang="en-GB"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utilizes genetic information to improve target identification/ verification and MOA testing.</a:t>
            </a:r>
            <a:endParaRPr kumimoji="0" lang="en-GB" altLang="zh-CN" sz="1800" b="1" i="1"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457200" marR="0" lvl="1" indent="0" algn="l" defTabSz="914400" rtl="0" eaLnBrk="0" fontAlgn="base" latinLnBrk="0" hangingPunct="0">
              <a:lnSpc>
                <a:spcPct val="95000"/>
              </a:lnSpc>
              <a:spcBef>
                <a:spcPct val="25000"/>
              </a:spcBef>
              <a:spcAft>
                <a:spcPct val="0"/>
              </a:spcAft>
              <a:buClrTx/>
              <a:buSzPct val="80000"/>
              <a:buFontTx/>
              <a:buNone/>
              <a:tabLst/>
              <a:defRPr/>
            </a:pPr>
            <a:endParaRPr kumimoji="0" lang="en-GB" altLang="zh-CN" sz="900" b="1" i="1"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457200" marR="0" lvl="1" indent="0" algn="l" defTabSz="914400" rtl="0" eaLnBrk="0" fontAlgn="base" latinLnBrk="0" hangingPunct="0">
              <a:lnSpc>
                <a:spcPct val="95000"/>
              </a:lnSpc>
              <a:spcBef>
                <a:spcPct val="25000"/>
              </a:spcBef>
              <a:spcAft>
                <a:spcPct val="0"/>
              </a:spcAft>
              <a:buClrTx/>
              <a:buSzPct val="80000"/>
              <a:buFontTx/>
              <a:buNone/>
              <a:tabLst/>
              <a:defRPr/>
            </a:pPr>
            <a:r>
              <a:rPr kumimoji="0" lang="en-GB" altLang="zh-CN" sz="1800" b="1" i="1" u="none" strike="noStrike" kern="1200" cap="none" spc="0" normalizeH="0" baseline="0" noProof="0">
                <a:ln>
                  <a:noFill/>
                </a:ln>
                <a:solidFill>
                  <a:srgbClr val="000000"/>
                </a:solidFill>
                <a:effectLst/>
                <a:uLnTx/>
                <a:uFillTx/>
                <a:latin typeface="Arial" panose="020B0604020202020204" pitchFamily="34" charset="0"/>
                <a:ea typeface="+mn-ea"/>
                <a:cs typeface="+mn-cs"/>
              </a:rPr>
              <a:t>Pharmacogenomics</a:t>
            </a:r>
            <a:r>
              <a:rPr kumimoji="0" lang="en-GB"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utilizes gene based information to predict, assess and evaluate drug response.</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